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7"/>
  </p:notesMasterIdLst>
  <p:handoutMasterIdLst>
    <p:handoutMasterId r:id="rId8"/>
  </p:handoutMasterIdLst>
  <p:sldIdLst>
    <p:sldId id="369" r:id="rId5"/>
    <p:sldId id="370" r:id="rId6"/>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52" autoAdjust="0"/>
    <p:restoredTop sz="78235" autoAdjust="0"/>
  </p:normalViewPr>
  <p:slideViewPr>
    <p:cSldViewPr>
      <p:cViewPr varScale="1">
        <p:scale>
          <a:sx n="61" d="100"/>
          <a:sy n="61" d="100"/>
        </p:scale>
        <p:origin x="-1315" y="-72"/>
      </p:cViewPr>
      <p:guideLst>
        <p:guide orient="horz" pos="2592"/>
        <p:guide pos="4608"/>
      </p:guideLst>
    </p:cSldViewPr>
  </p:slideViewPr>
  <p:notesTextViewPr>
    <p:cViewPr>
      <p:scale>
        <a:sx n="1" d="1"/>
        <a:sy n="1" d="1"/>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2/12/2018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2/12/2018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we’ve done the calculation and simulation let’s set up the hardware and measure the performance.  First set the jumpers on the PLABS hardware as shown.  In this experiment,</a:t>
            </a:r>
            <a:r>
              <a:rPr lang="en-US" baseline="0" dirty="0" smtClean="0"/>
              <a:t> no external signal source is required as the PLABS board has an on board precision DC source.</a:t>
            </a:r>
            <a:r>
              <a:rPr lang="en-US" dirty="0" smtClean="0"/>
              <a:t>  Next plug the PHI into the PLABS channel</a:t>
            </a:r>
            <a:r>
              <a:rPr lang="en-US" baseline="0" dirty="0" smtClean="0"/>
              <a:t> 2 connection and install the OPA320_Noise1 coupon board into the channel 2 socket. Finally plug the USB cables into your computer.  When connecting the USB cable to the computer an LED on the PHI should blink.  Let’s pause for a moment to set the jumpers and connect the USB cable.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397456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table summarizes the calculated, simulated, and measured results for this experiment.  Your measured results should be close to the example measurement, but you may see some difference.  Remember, to translate Sigma to an RMS noise voltage you multiply by the LSB bit width.  Comparing the total simulated noise to the example measurement shows that the two numbers compare very well.  Remember, there are many factors that impact noise, so you should not expect the results to match exactly.  Pause now and fill in your measurements.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1896093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package" Target="../embeddings/Microsoft_Visio_Drawing1.vsdx"/></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Connect the hardware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1408149587"/>
              </p:ext>
            </p:extLst>
          </p:nvPr>
        </p:nvGraphicFramePr>
        <p:xfrm>
          <a:off x="2811463" y="1069975"/>
          <a:ext cx="9240001" cy="6245225"/>
        </p:xfrm>
        <a:graphic>
          <a:graphicData uri="http://schemas.openxmlformats.org/presentationml/2006/ole">
            <mc:AlternateContent xmlns:mc="http://schemas.openxmlformats.org/markup-compatibility/2006">
              <mc:Choice xmlns:v="urn:schemas-microsoft-com:vml" Requires="v">
                <p:oleObj spid="_x0000_s64514" name="Visio" r:id="rId4" imgW="9006881" imgH="6088392" progId="Visio.Drawing.15">
                  <p:embed/>
                </p:oleObj>
              </mc:Choice>
              <mc:Fallback>
                <p:oleObj name="Visio" r:id="rId4" imgW="9006881" imgH="6088392" progId="Visio.Drawing.15">
                  <p:embed/>
                  <p:pic>
                    <p:nvPicPr>
                      <p:cNvPr id="0" name=""/>
                      <p:cNvPicPr/>
                      <p:nvPr/>
                    </p:nvPicPr>
                    <p:blipFill>
                      <a:blip r:embed="rId5"/>
                      <a:stretch>
                        <a:fillRect/>
                      </a:stretch>
                    </p:blipFill>
                    <p:spPr>
                      <a:xfrm>
                        <a:off x="2811463" y="1069975"/>
                        <a:ext cx="9240001" cy="6245225"/>
                      </a:xfrm>
                      <a:prstGeom prst="rect">
                        <a:avLst/>
                      </a:prstGeom>
                    </p:spPr>
                  </p:pic>
                </p:oleObj>
              </mc:Fallback>
            </mc:AlternateContent>
          </a:graphicData>
        </a:graphic>
      </p:graphicFrame>
    </p:spTree>
    <p:extLst>
      <p:ext uri="{BB962C8B-B14F-4D97-AF65-F5344CB8AC3E}">
        <p14:creationId xmlns:p14="http://schemas.microsoft.com/office/powerpoint/2010/main" val="28655030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Measured vs Expected Results</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515841907"/>
              </p:ext>
            </p:extLst>
          </p:nvPr>
        </p:nvGraphicFramePr>
        <p:xfrm>
          <a:off x="762000" y="1844040"/>
          <a:ext cx="11811000" cy="4309482"/>
        </p:xfrm>
        <a:graphic>
          <a:graphicData uri="http://schemas.openxmlformats.org/drawingml/2006/table">
            <a:tbl>
              <a:tblPr firstRow="1" bandRow="1">
                <a:tableStyleId>{5C22544A-7EE6-4342-B048-85BDC9FD1C3A}</a:tableStyleId>
              </a:tblPr>
              <a:tblGrid>
                <a:gridCol w="1181100"/>
                <a:gridCol w="1181100"/>
                <a:gridCol w="1181100"/>
                <a:gridCol w="1181100"/>
                <a:gridCol w="1181100"/>
                <a:gridCol w="1181100"/>
                <a:gridCol w="1181100"/>
                <a:gridCol w="1181100"/>
                <a:gridCol w="1181100"/>
                <a:gridCol w="1181100"/>
              </a:tblGrid>
              <a:tr h="651882">
                <a:tc>
                  <a:txBody>
                    <a:bodyPr/>
                    <a:lstStyle/>
                    <a:p>
                      <a:endParaRPr lang="en-US" sz="2400" b="1" baseline="0" dirty="0" smtClean="0"/>
                    </a:p>
                  </a:txBody>
                  <a:tcPr>
                    <a:solidFill>
                      <a:schemeClr val="accent3"/>
                    </a:solidFill>
                  </a:tcPr>
                </a:tc>
                <a:tc>
                  <a:txBody>
                    <a:bodyPr/>
                    <a:lstStyle/>
                    <a:p>
                      <a:endParaRPr lang="en-US" sz="2400" b="1" baseline="0" dirty="0" smtClean="0"/>
                    </a:p>
                  </a:txBody>
                  <a:tcPr>
                    <a:solidFill>
                      <a:schemeClr val="accent3"/>
                    </a:solidFill>
                  </a:tcPr>
                </a:tc>
                <a:tc gridSpan="8">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dirty="0" smtClean="0"/>
                        <a:t>Vin = 0.1V DC</a:t>
                      </a:r>
                      <a:r>
                        <a:rPr lang="en-US" sz="2400" b="1" baseline="0" dirty="0" smtClean="0"/>
                        <a:t>, </a:t>
                      </a:r>
                      <a:r>
                        <a:rPr lang="en-US" sz="2400" b="1" baseline="0" dirty="0" err="1" smtClean="0"/>
                        <a:t>fsamp</a:t>
                      </a:r>
                      <a:r>
                        <a:rPr lang="en-US" sz="2400" b="1" baseline="0" dirty="0" smtClean="0"/>
                        <a:t> = 1MHz, </a:t>
                      </a:r>
                      <a:r>
                        <a:rPr lang="en-US" sz="2400" b="1" baseline="0" dirty="0" err="1" smtClean="0"/>
                        <a:t>Vref</a:t>
                      </a:r>
                      <a:r>
                        <a:rPr lang="en-US" sz="2400" b="1" baseline="0" dirty="0" smtClean="0"/>
                        <a:t> =5V, LSB = 76.29uV</a:t>
                      </a:r>
                    </a:p>
                  </a:txBody>
                  <a:tcPr>
                    <a:solidFill>
                      <a:schemeClr val="accent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sz="1800" baseline="0" dirty="0" smtClean="0"/>
                    </a:p>
                  </a:txBody>
                  <a:tcPr/>
                </a:tc>
                <a:tc hMerge="1">
                  <a:txBody>
                    <a:bodyPr/>
                    <a:lstStyle/>
                    <a:p>
                      <a:endParaRPr lang="en-US"/>
                    </a:p>
                  </a:txBody>
                  <a:tcPr/>
                </a:tc>
                <a:tc hMerge="1">
                  <a:txBody>
                    <a:bodyPr/>
                    <a:lstStyle/>
                    <a:p>
                      <a:endParaRPr lang="en-US" sz="1800" baseline="0" dirty="0" smtClean="0"/>
                    </a:p>
                  </a:txBody>
                  <a:tcPr/>
                </a:tc>
                <a:tc hMerge="1">
                  <a:txBody>
                    <a:bodyPr/>
                    <a:lstStyle/>
                    <a:p>
                      <a:endParaRPr lang="en-US"/>
                    </a:p>
                  </a:txBody>
                  <a:tcPr/>
                </a:tc>
              </a:tr>
              <a:tr h="1218735">
                <a:tc>
                  <a:txBody>
                    <a:bodyPr/>
                    <a:lstStyle/>
                    <a:p>
                      <a:r>
                        <a:rPr lang="en-US" sz="2400" b="1" dirty="0" smtClean="0">
                          <a:solidFill>
                            <a:schemeClr val="bg1"/>
                          </a:solidFill>
                        </a:rPr>
                        <a:t>Device</a:t>
                      </a:r>
                      <a:endParaRPr lang="en-US" sz="2400" b="1" dirty="0">
                        <a:solidFill>
                          <a:schemeClr val="bg1"/>
                        </a:solidFill>
                      </a:endParaRPr>
                    </a:p>
                  </a:txBody>
                  <a:tcPr>
                    <a:solidFill>
                      <a:schemeClr val="accent4">
                        <a:lumMod val="60000"/>
                        <a:lumOff val="40000"/>
                      </a:schemeClr>
                    </a:solidFill>
                  </a:tcPr>
                </a:tc>
                <a:tc>
                  <a:txBody>
                    <a:bodyPr/>
                    <a:lstStyle/>
                    <a:p>
                      <a:r>
                        <a:rPr lang="en-US" sz="2400" b="1" dirty="0" smtClean="0">
                          <a:solidFill>
                            <a:schemeClr val="bg1"/>
                          </a:solidFill>
                        </a:rPr>
                        <a:t>Hand </a:t>
                      </a:r>
                      <a:r>
                        <a:rPr lang="en-US" sz="2400" b="1" dirty="0" err="1" smtClean="0">
                          <a:solidFill>
                            <a:schemeClr val="bg1"/>
                          </a:solidFill>
                        </a:rPr>
                        <a:t>Calc</a:t>
                      </a:r>
                      <a:endParaRPr lang="en-US" sz="2400" b="1" dirty="0">
                        <a:solidFill>
                          <a:schemeClr val="bg1"/>
                        </a:solidFill>
                      </a:endParaRPr>
                    </a:p>
                  </a:txBody>
                  <a:tcPr>
                    <a:solidFill>
                      <a:schemeClr val="accent4">
                        <a:lumMod val="60000"/>
                        <a:lumOff val="40000"/>
                      </a:schemeClr>
                    </a:solidFill>
                  </a:tcPr>
                </a:tc>
                <a:tc gridSpan="4">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Simulated</a:t>
                      </a:r>
                      <a:endParaRPr lang="en-US" sz="2400" b="1" dirty="0" smtClean="0">
                        <a:solidFill>
                          <a:schemeClr val="bg1"/>
                        </a:solidFill>
                      </a:endParaRPr>
                    </a:p>
                    <a:p>
                      <a:endParaRPr lang="en-US" sz="2400" b="1" dirty="0">
                        <a:solidFill>
                          <a:schemeClr val="bg1"/>
                        </a:solidFill>
                      </a:endParaRPr>
                    </a:p>
                  </a:txBody>
                  <a:tcPr>
                    <a:solidFill>
                      <a:schemeClr val="accent4">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sz="2400" b="1" dirty="0">
                        <a:solidFill>
                          <a:schemeClr val="bg1"/>
                        </a:solidFill>
                      </a:endParaRPr>
                    </a:p>
                  </a:txBody>
                  <a:tcPr>
                    <a:solidFill>
                      <a:schemeClr val="accent4">
                        <a:lumMod val="60000"/>
                        <a:lumOff val="40000"/>
                      </a:schemeClr>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Example Measurements</a:t>
                      </a:r>
                      <a:endParaRPr lang="en-US" sz="2400" b="1" dirty="0" smtClean="0">
                        <a:solidFill>
                          <a:schemeClr val="bg1"/>
                        </a:solidFill>
                      </a:endParaRPr>
                    </a:p>
                    <a:p>
                      <a:endParaRPr lang="en-US" sz="2400" b="1" dirty="0" smtClean="0">
                        <a:solidFill>
                          <a:schemeClr val="bg1"/>
                        </a:solidFill>
                      </a:endParaRPr>
                    </a:p>
                    <a:p>
                      <a:endParaRPr lang="en-US" sz="2400" b="1" dirty="0">
                        <a:solidFill>
                          <a:schemeClr val="bg1"/>
                        </a:solidFill>
                      </a:endParaRPr>
                    </a:p>
                  </a:txBody>
                  <a:tcPr>
                    <a:solidFill>
                      <a:srgbClr val="FF0000"/>
                    </a:solidFill>
                  </a:tcPr>
                </a:tc>
                <a:tc hMerge="1">
                  <a:txBody>
                    <a:bodyPr/>
                    <a:lstStyle/>
                    <a:p>
                      <a:endParaRPr lang="en-US"/>
                    </a:p>
                  </a:txBody>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Your </a:t>
                      </a:r>
                    </a:p>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Measurements</a:t>
                      </a:r>
                    </a:p>
                    <a:p>
                      <a:pPr marL="0" marR="0" indent="0" algn="l" defTabSz="1218864" rtl="0" eaLnBrk="1" fontAlgn="auto" latinLnBrk="0" hangingPunct="1">
                        <a:lnSpc>
                          <a:spcPct val="100000"/>
                        </a:lnSpc>
                        <a:spcBef>
                          <a:spcPts val="0"/>
                        </a:spcBef>
                        <a:spcAft>
                          <a:spcPts val="0"/>
                        </a:spcAft>
                        <a:buClrTx/>
                        <a:buSzTx/>
                        <a:buFontTx/>
                        <a:buNone/>
                        <a:tabLst/>
                        <a:defRPr/>
                      </a:pPr>
                      <a:endParaRPr lang="en-US" sz="2400" b="1" dirty="0" smtClean="0">
                        <a:solidFill>
                          <a:schemeClr val="bg1"/>
                        </a:solidFill>
                      </a:endParaRPr>
                    </a:p>
                    <a:p>
                      <a:endParaRPr lang="en-US" sz="2400" b="1" dirty="0" smtClean="0">
                        <a:solidFill>
                          <a:schemeClr val="bg1"/>
                        </a:solidFill>
                      </a:endParaRPr>
                    </a:p>
                  </a:txBody>
                  <a:tcPr>
                    <a:solidFill>
                      <a:schemeClr val="accent4">
                        <a:lumMod val="60000"/>
                        <a:lumOff val="40000"/>
                      </a:schemeClr>
                    </a:solidFill>
                  </a:tcPr>
                </a:tc>
                <a:tc hMerge="1">
                  <a:txBody>
                    <a:bodyPr/>
                    <a:lstStyle/>
                    <a:p>
                      <a:endParaRPr lang="en-US"/>
                    </a:p>
                  </a:txBody>
                  <a:tcPr/>
                </a:tc>
              </a:tr>
              <a:tr h="651882">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Amp Noise</a:t>
                      </a:r>
                    </a:p>
                    <a:p>
                      <a:pPr marL="0" marR="0" indent="0" algn="ctr" defTabSz="1218864" rtl="0" eaLnBrk="1" fontAlgn="auto" latinLnBrk="0" hangingPunct="1">
                        <a:lnSpc>
                          <a:spcPct val="100000"/>
                        </a:lnSpc>
                        <a:spcBef>
                          <a:spcPts val="0"/>
                        </a:spcBef>
                        <a:spcAft>
                          <a:spcPts val="0"/>
                        </a:spcAft>
                        <a:buClrTx/>
                        <a:buSzTx/>
                        <a:buFontTx/>
                        <a:buNone/>
                        <a:tabLst/>
                        <a:defRPr/>
                      </a:pPr>
                      <a:r>
                        <a:rPr lang="en-US" sz="2400" baseline="0" dirty="0" smtClean="0"/>
                        <a:t>(</a:t>
                      </a:r>
                      <a:r>
                        <a:rPr lang="en-US" sz="2400" baseline="0" dirty="0" err="1" smtClean="0"/>
                        <a:t>uV</a:t>
                      </a:r>
                      <a:r>
                        <a:rPr lang="en-US" sz="2400" baseline="0" dirty="0" smtClean="0"/>
                        <a:t>)</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Amp</a:t>
                      </a:r>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Noise</a:t>
                      </a:r>
                      <a:r>
                        <a:rPr lang="en-US" sz="2400" baseline="0" dirty="0" smtClean="0"/>
                        <a:t> (</a:t>
                      </a:r>
                      <a:r>
                        <a:rPr lang="en-US" sz="2400" baseline="0" dirty="0" err="1" smtClean="0"/>
                        <a:t>uV</a:t>
                      </a:r>
                      <a:r>
                        <a:rPr lang="en-US" sz="2400" baseline="0" dirty="0" smtClean="0"/>
                        <a:t>)</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ADC</a:t>
                      </a:r>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Noise</a:t>
                      </a:r>
                      <a:r>
                        <a:rPr lang="en-US" sz="2400" baseline="0" dirty="0" smtClean="0"/>
                        <a:t> (</a:t>
                      </a:r>
                      <a:r>
                        <a:rPr lang="en-US" sz="2400" baseline="0" dirty="0" err="1" smtClean="0"/>
                        <a:t>uV</a:t>
                      </a:r>
                      <a:r>
                        <a:rPr lang="en-US" sz="2400" baseline="0" dirty="0" smtClean="0"/>
                        <a:t>)</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Ref</a:t>
                      </a:r>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Noise</a:t>
                      </a:r>
                      <a:r>
                        <a:rPr lang="en-US" sz="2400" baseline="0" dirty="0" smtClean="0"/>
                        <a:t> (</a:t>
                      </a:r>
                      <a:r>
                        <a:rPr lang="en-US" sz="2400" baseline="0" dirty="0" err="1" smtClean="0"/>
                        <a:t>uV</a:t>
                      </a:r>
                      <a:r>
                        <a:rPr lang="en-US" sz="2400" baseline="0" dirty="0" smtClean="0"/>
                        <a:t>)</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Total</a:t>
                      </a:r>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Noise</a:t>
                      </a:r>
                      <a:r>
                        <a:rPr lang="en-US" sz="2400" baseline="0" dirty="0" smtClean="0"/>
                        <a:t> (</a:t>
                      </a:r>
                      <a:r>
                        <a:rPr lang="en-US" sz="2400" baseline="0" dirty="0" err="1" smtClean="0"/>
                        <a:t>uV</a:t>
                      </a:r>
                      <a:r>
                        <a:rPr lang="en-US" sz="2400" baseline="0" dirty="0" smtClean="0"/>
                        <a:t>)</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Sigma</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Noise</a:t>
                      </a:r>
                      <a:r>
                        <a:rPr lang="en-US" sz="2400" baseline="0" dirty="0" smtClean="0"/>
                        <a:t> (</a:t>
                      </a:r>
                      <a:r>
                        <a:rPr lang="en-US" sz="2400" baseline="0" dirty="0" err="1" smtClean="0"/>
                        <a:t>uV</a:t>
                      </a:r>
                      <a:r>
                        <a:rPr lang="en-US" sz="2400" baseline="0" dirty="0" smtClean="0"/>
                        <a:t>)</a:t>
                      </a: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Sigma</a:t>
                      </a:r>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Noise</a:t>
                      </a:r>
                      <a:r>
                        <a:rPr lang="en-US" sz="2400" baseline="0" dirty="0" smtClean="0"/>
                        <a:t> (</a:t>
                      </a:r>
                      <a:r>
                        <a:rPr lang="en-US" sz="2400" baseline="0" dirty="0" err="1" smtClean="0"/>
                        <a:t>uV</a:t>
                      </a:r>
                      <a:r>
                        <a:rPr lang="en-US" sz="2400" baseline="0" dirty="0" smtClean="0"/>
                        <a:t>)</a:t>
                      </a:r>
                      <a:endParaRPr lang="en-US" sz="2400" dirty="0" smtClean="0"/>
                    </a:p>
                  </a:txBody>
                  <a:tcPr>
                    <a:solidFill>
                      <a:schemeClr val="accent4">
                        <a:lumMod val="20000"/>
                        <a:lumOff val="80000"/>
                      </a:schemeClr>
                    </a:solidFill>
                  </a:tcPr>
                </a:tc>
              </a:tr>
              <a:tr h="425140">
                <a:tc>
                  <a:txBody>
                    <a:bodyPr/>
                    <a:lstStyle/>
                    <a:p>
                      <a:r>
                        <a:rPr lang="en-US" sz="2400" dirty="0" smtClean="0"/>
                        <a:t>Noise1</a:t>
                      </a:r>
                      <a:endParaRPr lang="en-US" sz="2400" dirty="0"/>
                    </a:p>
                  </a:txBody>
                  <a:tcPr>
                    <a:solidFill>
                      <a:schemeClr val="accent4">
                        <a:lumMod val="40000"/>
                        <a:lumOff val="60000"/>
                      </a:schemeClr>
                    </a:solidFill>
                  </a:tcPr>
                </a:tc>
                <a:tc>
                  <a:txBody>
                    <a:bodyPr/>
                    <a:lstStyle/>
                    <a:p>
                      <a:r>
                        <a:rPr lang="en-US" sz="2400" dirty="0" smtClean="0"/>
                        <a:t>196.7</a:t>
                      </a:r>
                      <a:endParaRPr lang="en-US" sz="2400" dirty="0"/>
                    </a:p>
                  </a:txBody>
                  <a:tcPr>
                    <a:solidFill>
                      <a:schemeClr val="accent4">
                        <a:lumMod val="40000"/>
                        <a:lumOff val="60000"/>
                      </a:schemeClr>
                    </a:solidFill>
                  </a:tcPr>
                </a:tc>
                <a:tc>
                  <a:txBody>
                    <a:bodyPr/>
                    <a:lstStyle/>
                    <a:p>
                      <a:r>
                        <a:rPr lang="en-US" sz="2400" dirty="0" smtClean="0"/>
                        <a:t>170.8</a:t>
                      </a:r>
                      <a:endParaRPr lang="en-US" sz="2400" dirty="0"/>
                    </a:p>
                  </a:txBody>
                  <a:tcPr>
                    <a:solidFill>
                      <a:schemeClr val="accent4">
                        <a:lumMod val="40000"/>
                        <a:lumOff val="60000"/>
                      </a:schemeClr>
                    </a:solidFill>
                  </a:tcPr>
                </a:tc>
                <a:tc>
                  <a:txBody>
                    <a:bodyPr/>
                    <a:lstStyle/>
                    <a:p>
                      <a:r>
                        <a:rPr lang="en-US" sz="2400" dirty="0" smtClean="0"/>
                        <a:t>39.6</a:t>
                      </a:r>
                      <a:endParaRPr lang="en-US" sz="2400" dirty="0"/>
                    </a:p>
                  </a:txBody>
                  <a:tcPr>
                    <a:solidFill>
                      <a:schemeClr val="accent4">
                        <a:lumMod val="40000"/>
                        <a:lumOff val="60000"/>
                      </a:schemeClr>
                    </a:solidFill>
                  </a:tcPr>
                </a:tc>
                <a:tc>
                  <a:txBody>
                    <a:bodyPr/>
                    <a:lstStyle/>
                    <a:p>
                      <a:r>
                        <a:rPr lang="en-US" sz="2400" dirty="0" smtClean="0"/>
                        <a:t>11.2</a:t>
                      </a:r>
                      <a:endParaRPr lang="en-US" sz="2400" dirty="0"/>
                    </a:p>
                  </a:txBody>
                  <a:tcPr>
                    <a:solidFill>
                      <a:schemeClr val="accent4">
                        <a:lumMod val="40000"/>
                        <a:lumOff val="60000"/>
                      </a:schemeClr>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dirty="0" smtClean="0"/>
                        <a:t>175.4</a:t>
                      </a:r>
                    </a:p>
                  </a:txBody>
                  <a:tcPr>
                    <a:solidFill>
                      <a:schemeClr val="accent4">
                        <a:lumMod val="40000"/>
                        <a:lumOff val="60000"/>
                      </a:schemeClr>
                    </a:solidFill>
                  </a:tcPr>
                </a:tc>
                <a:tc>
                  <a:txBody>
                    <a:bodyPr/>
                    <a:lstStyle/>
                    <a:p>
                      <a:pPr algn="ctr"/>
                      <a:r>
                        <a:rPr lang="en-US" sz="2400" dirty="0" smtClean="0"/>
                        <a:t>2.18</a:t>
                      </a:r>
                      <a:endParaRPr lang="en-US" sz="2400" dirty="0"/>
                    </a:p>
                  </a:txBody>
                  <a:tcPr/>
                </a:tc>
                <a:tc>
                  <a:txBody>
                    <a:bodyPr/>
                    <a:lstStyle/>
                    <a:p>
                      <a:pPr algn="ctr"/>
                      <a:r>
                        <a:rPr lang="en-US" sz="2400" dirty="0" smtClean="0"/>
                        <a:t>166.3</a:t>
                      </a:r>
                      <a:endParaRPr lang="en-US" sz="2400" dirty="0"/>
                    </a:p>
                  </a:txBody>
                  <a:tcPr/>
                </a:tc>
                <a:tc>
                  <a:txBody>
                    <a:bodyPr/>
                    <a:lstStyle/>
                    <a:p>
                      <a:pPr algn="ctr"/>
                      <a:endParaRPr lang="en-US" sz="2400" dirty="0"/>
                    </a:p>
                  </a:txBody>
                  <a:tcPr>
                    <a:solidFill>
                      <a:schemeClr val="accent4">
                        <a:lumMod val="40000"/>
                        <a:lumOff val="60000"/>
                      </a:schemeClr>
                    </a:solidFill>
                  </a:tcPr>
                </a:tc>
                <a:tc>
                  <a:txBody>
                    <a:bodyPr/>
                    <a:lstStyle/>
                    <a:p>
                      <a:pPr algn="ctr"/>
                      <a:endParaRPr lang="en-US" sz="2400" dirty="0"/>
                    </a:p>
                  </a:txBody>
                  <a:tcPr>
                    <a:solidFill>
                      <a:schemeClr val="accent4">
                        <a:lumMod val="40000"/>
                        <a:lumOff val="60000"/>
                      </a:schemeClr>
                    </a:solidFill>
                  </a:tcPr>
                </a:tc>
              </a:tr>
              <a:tr h="4251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dirty="0" smtClean="0"/>
                        <a:t>Noise2</a:t>
                      </a:r>
                    </a:p>
                  </a:txBody>
                  <a:tcPr>
                    <a:solidFill>
                      <a:schemeClr val="accent4">
                        <a:lumMod val="40000"/>
                        <a:lumOff val="60000"/>
                      </a:schemeClr>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dirty="0" smtClean="0"/>
                        <a:t>99.1</a:t>
                      </a:r>
                    </a:p>
                  </a:txBody>
                  <a:tcPr>
                    <a:solidFill>
                      <a:schemeClr val="accent4">
                        <a:lumMod val="40000"/>
                        <a:lumOff val="60000"/>
                      </a:schemeClr>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dirty="0" smtClean="0"/>
                        <a:t>78.8</a:t>
                      </a:r>
                    </a:p>
                  </a:txBody>
                  <a:tcPr>
                    <a:solidFill>
                      <a:schemeClr val="accent4">
                        <a:lumMod val="40000"/>
                        <a:lumOff val="60000"/>
                      </a:schemeClr>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dirty="0" smtClean="0"/>
                        <a:t>39.6</a:t>
                      </a:r>
                    </a:p>
                  </a:txBody>
                  <a:tcPr>
                    <a:solidFill>
                      <a:schemeClr val="accent4">
                        <a:lumMod val="40000"/>
                        <a:lumOff val="60000"/>
                      </a:schemeClr>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dirty="0" smtClean="0"/>
                        <a:t>11.2</a:t>
                      </a:r>
                    </a:p>
                  </a:txBody>
                  <a:tcPr>
                    <a:solidFill>
                      <a:schemeClr val="accent4">
                        <a:lumMod val="40000"/>
                        <a:lumOff val="60000"/>
                      </a:schemeClr>
                    </a:solidFill>
                  </a:tcPr>
                </a:tc>
                <a:tc>
                  <a:txBody>
                    <a:bodyPr/>
                    <a:lstStyle/>
                    <a:p>
                      <a:r>
                        <a:rPr lang="en-US" sz="2400" dirty="0" smtClean="0"/>
                        <a:t>88.4</a:t>
                      </a:r>
                      <a:endParaRPr lang="en-US" sz="2400" dirty="0"/>
                    </a:p>
                  </a:txBody>
                  <a:tcPr>
                    <a:solidFill>
                      <a:schemeClr val="accent4">
                        <a:lumMod val="40000"/>
                        <a:lumOff val="60000"/>
                      </a:schemeClr>
                    </a:solidFill>
                  </a:tcPr>
                </a:tc>
                <a:tc>
                  <a:txBody>
                    <a:bodyPr/>
                    <a:lstStyle/>
                    <a:p>
                      <a:pPr algn="ctr"/>
                      <a:r>
                        <a:rPr lang="en-US" sz="2400" dirty="0" smtClean="0"/>
                        <a:t>1.16</a:t>
                      </a:r>
                      <a:endParaRPr lang="en-US" sz="2400" dirty="0"/>
                    </a:p>
                  </a:txBody>
                  <a:tcPr/>
                </a:tc>
                <a:tc>
                  <a:txBody>
                    <a:bodyPr/>
                    <a:lstStyle/>
                    <a:p>
                      <a:pPr algn="ctr"/>
                      <a:r>
                        <a:rPr lang="en-US" sz="2400" dirty="0" smtClean="0"/>
                        <a:t>88.5</a:t>
                      </a:r>
                      <a:endParaRPr lang="en-US" sz="2400" dirty="0"/>
                    </a:p>
                  </a:txBody>
                  <a:tcPr/>
                </a:tc>
                <a:tc>
                  <a:txBody>
                    <a:bodyPr/>
                    <a:lstStyle/>
                    <a:p>
                      <a:pPr algn="ctr"/>
                      <a:endParaRPr lang="en-US" sz="2400" dirty="0"/>
                    </a:p>
                  </a:txBody>
                  <a:tcPr>
                    <a:solidFill>
                      <a:schemeClr val="accent4">
                        <a:lumMod val="40000"/>
                        <a:lumOff val="60000"/>
                      </a:schemeClr>
                    </a:solidFill>
                  </a:tcPr>
                </a:tc>
                <a:tc>
                  <a:txBody>
                    <a:bodyPr/>
                    <a:lstStyle/>
                    <a:p>
                      <a:pPr algn="ctr"/>
                      <a:endParaRPr lang="en-US" sz="2400" dirty="0"/>
                    </a:p>
                  </a:txBody>
                  <a:tcPr>
                    <a:solidFill>
                      <a:schemeClr val="accent4">
                        <a:lumMod val="40000"/>
                        <a:lumOff val="60000"/>
                      </a:schemeClr>
                    </a:solidFill>
                  </a:tcPr>
                </a:tc>
              </a:tr>
            </a:tbl>
          </a:graphicData>
        </a:graphic>
      </p:graphicFrame>
      <p:sp>
        <p:nvSpPr>
          <p:cNvPr id="11" name="Rounded Rectangle 10"/>
          <p:cNvSpPr/>
          <p:nvPr/>
        </p:nvSpPr>
        <p:spPr>
          <a:xfrm>
            <a:off x="8839200" y="342900"/>
            <a:ext cx="5181600"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Your results should show the same trend as the expected result but the specific values will differ.</a:t>
            </a:r>
            <a:endParaRPr lang="en-US" sz="2400" dirty="0">
              <a:solidFill>
                <a:schemeClr val="tx1"/>
              </a:solidFill>
            </a:endParaRPr>
          </a:p>
        </p:txBody>
      </p:sp>
    </p:spTree>
    <p:extLst>
      <p:ext uri="{BB962C8B-B14F-4D97-AF65-F5344CB8AC3E}">
        <p14:creationId xmlns:p14="http://schemas.microsoft.com/office/powerpoint/2010/main" val="394703885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purl.org/dc/terms/"/>
    <ds:schemaRef ds:uri="http://schemas.microsoft.com/office/2006/documentManagement/types"/>
    <ds:schemaRef ds:uri="http://www.w3.org/XML/1998/namespace"/>
    <ds:schemaRef ds:uri="http://schemas.openxmlformats.org/package/2006/metadata/core-properties"/>
    <ds:schemaRef ds:uri="http://purl.org/dc/dcmitype/"/>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26533</TotalTime>
  <Words>315</Words>
  <Application>Microsoft Office PowerPoint</Application>
  <PresentationFormat>Custom</PresentationFormat>
  <Paragraphs>46</Paragraphs>
  <Slides>2</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4" baseType="lpstr">
      <vt:lpstr>FinalPowerpoint</vt:lpstr>
      <vt:lpstr>Visio</vt:lpstr>
      <vt:lpstr>Connect the hardware</vt:lpstr>
      <vt:lpstr>Measured vs Expected Results</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a0872662</cp:lastModifiedBy>
  <cp:revision>732</cp:revision>
  <cp:lastPrinted>2017-03-22T20:22:26Z</cp:lastPrinted>
  <dcterms:created xsi:type="dcterms:W3CDTF">2014-01-16T17:03:53Z</dcterms:created>
  <dcterms:modified xsi:type="dcterms:W3CDTF">2018-02-12T20:22:58Z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